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9" r:id="rId4"/>
    <p:sldId id="261" r:id="rId5"/>
    <p:sldId id="256" r:id="rId6"/>
    <p:sldId id="263" r:id="rId7"/>
    <p:sldId id="264" r:id="rId8"/>
    <p:sldId id="266" r:id="rId9"/>
    <p:sldId id="260" r:id="rId10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" y="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83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894AA-246B-4028-8905-C49D8566808D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D1B857-F0C3-4EE7-9DC2-9DB82BFFB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6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894AA-246B-4028-8905-C49D8566808D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D1B857-F0C3-4EE7-9DC2-9DB82BFFB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56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894AA-246B-4028-8905-C49D8566808D}" type="datetimeFigureOut">
              <a:rPr lang="en-US" smtClean="0"/>
              <a:t>6/5/2018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Dallas County ReJuvenATE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D1B857-F0C3-4EE7-9DC2-9DB82BFFB8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831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894AA-246B-4028-8905-C49D8566808D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D1B857-F0C3-4EE7-9DC2-9DB82BFFB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070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894AA-246B-4028-8905-C49D8566808D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83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894AA-246B-4028-8905-C49D8566808D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D1B857-F0C3-4EE7-9DC2-9DB82BFFB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49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894AA-246B-4028-8905-C49D8566808D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D1B857-F0C3-4EE7-9DC2-9DB82BFFB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79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894AA-246B-4028-8905-C49D8566808D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D1B857-F0C3-4EE7-9DC2-9DB82BFFB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3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894AA-246B-4028-8905-C49D8566808D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D1B857-F0C3-4EE7-9DC2-9DB82BFFB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1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894AA-246B-4028-8905-C49D8566808D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D1B857-F0C3-4EE7-9DC2-9DB82BFFB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2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E894AA-246B-4028-8905-C49D8566808D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D1B857-F0C3-4EE7-9DC2-9DB82BFFB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61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59427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Dallas County </a:t>
            </a:r>
            <a:r>
              <a:rPr lang="en-US" dirty="0" err="1"/>
              <a:t>ReJuvenATE</a:t>
            </a:r>
            <a:endParaRPr lang="en-US" dirty="0"/>
          </a:p>
        </p:txBody>
      </p:sp>
      <p:pic>
        <p:nvPicPr>
          <p:cNvPr id="7" name="Picture 6"/>
          <p:cNvPicPr/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3" b="9124"/>
          <a:stretch/>
        </p:blipFill>
        <p:spPr bwMode="auto">
          <a:xfrm>
            <a:off x="10432473" y="5029199"/>
            <a:ext cx="1611572" cy="16922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5444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3" b="9124"/>
          <a:stretch/>
        </p:blipFill>
        <p:spPr bwMode="auto">
          <a:xfrm>
            <a:off x="6952593" y="619031"/>
            <a:ext cx="4871546" cy="56083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497" y="1150883"/>
            <a:ext cx="7126013" cy="4470414"/>
          </a:xfrm>
        </p:spPr>
        <p:txBody>
          <a:bodyPr>
            <a:noAutofit/>
          </a:bodyPr>
          <a:lstStyle/>
          <a:p>
            <a:pPr algn="ctr"/>
            <a:r>
              <a:rPr lang="en-US" sz="7200" dirty="0">
                <a:latin typeface="+mn-lt"/>
                <a:cs typeface="Times New Roman" panose="02020603050405020304" pitchFamily="18" charset="0"/>
              </a:rPr>
              <a:t>Welcome </a:t>
            </a:r>
            <a:br>
              <a:rPr lang="en-US" sz="7200" dirty="0">
                <a:latin typeface="+mn-lt"/>
                <a:cs typeface="Times New Roman" panose="02020603050405020304" pitchFamily="18" charset="0"/>
              </a:rPr>
            </a:br>
            <a:r>
              <a:rPr lang="en-US" sz="7200" dirty="0">
                <a:latin typeface="+mn-lt"/>
                <a:cs typeface="Times New Roman" panose="02020603050405020304" pitchFamily="18" charset="0"/>
              </a:rPr>
              <a:t>to </a:t>
            </a:r>
            <a:br>
              <a:rPr lang="en-US" sz="7200" dirty="0">
                <a:latin typeface="+mn-lt"/>
                <a:cs typeface="Times New Roman" panose="02020603050405020304" pitchFamily="18" charset="0"/>
              </a:rPr>
            </a:br>
            <a:r>
              <a:rPr lang="en-US" sz="7200" dirty="0">
                <a:latin typeface="+mn-lt"/>
                <a:cs typeface="Times New Roman" panose="02020603050405020304" pitchFamily="18" charset="0"/>
              </a:rPr>
              <a:t>Dallas County </a:t>
            </a:r>
            <a:r>
              <a:rPr lang="en-US" sz="7200" b="1" dirty="0" err="1">
                <a:latin typeface="+mn-lt"/>
                <a:cs typeface="Times New Roman" panose="02020603050405020304" pitchFamily="18" charset="0"/>
              </a:rPr>
              <a:t>ReCAST</a:t>
            </a:r>
            <a:b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66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24" y="608262"/>
            <a:ext cx="11702779" cy="4363929"/>
          </a:xfrm>
        </p:spPr>
        <p:txBody>
          <a:bodyPr>
            <a:normAutofit/>
          </a:bodyPr>
          <a:lstStyle/>
          <a:p>
            <a:pPr marL="0" indent="0" algn="ctr">
              <a:lnSpc>
                <a:spcPts val="4000"/>
              </a:lnSpc>
              <a:spcBef>
                <a:spcPts val="0"/>
              </a:spcBef>
              <a:buNone/>
            </a:pPr>
            <a:r>
              <a:rPr lang="en-US" sz="7100" b="1" spc="-150" dirty="0" err="1">
                <a:solidFill>
                  <a:schemeClr val="tx2"/>
                </a:solidFill>
                <a:latin typeface="+mj-lt"/>
              </a:rPr>
              <a:t>ReCAST</a:t>
            </a:r>
            <a:endParaRPr lang="en-US" sz="7100" dirty="0">
              <a:latin typeface="+mj-lt"/>
            </a:endParaRPr>
          </a:p>
          <a:p>
            <a:pPr marL="0" indent="0">
              <a:lnSpc>
                <a:spcPts val="4000"/>
              </a:lnSpc>
              <a:spcBef>
                <a:spcPts val="0"/>
              </a:spcBef>
              <a:buNone/>
            </a:pPr>
            <a:r>
              <a:rPr lang="en-US" sz="4000" b="1" spc="-150" dirty="0">
                <a:solidFill>
                  <a:schemeClr val="tx2"/>
                </a:solidFill>
              </a:rPr>
              <a:t>Re</a:t>
            </a:r>
            <a:r>
              <a:rPr lang="en-US" sz="4000" spc="-150" dirty="0">
                <a:solidFill>
                  <a:schemeClr val="tx2"/>
                </a:solidFill>
              </a:rPr>
              <a:t>siliency in </a:t>
            </a:r>
            <a:r>
              <a:rPr lang="en-US" sz="4000" b="1" spc="-150" dirty="0">
                <a:solidFill>
                  <a:schemeClr val="tx2"/>
                </a:solidFill>
              </a:rPr>
              <a:t>C</a:t>
            </a:r>
            <a:r>
              <a:rPr lang="en-US" sz="4000" spc="-150" dirty="0">
                <a:solidFill>
                  <a:schemeClr val="tx2"/>
                </a:solidFill>
              </a:rPr>
              <a:t>ommunities </a:t>
            </a:r>
            <a:r>
              <a:rPr lang="en-US" sz="4000" b="1" spc="-150" dirty="0">
                <a:solidFill>
                  <a:schemeClr val="tx2"/>
                </a:solidFill>
              </a:rPr>
              <a:t>A</a:t>
            </a:r>
            <a:r>
              <a:rPr lang="en-US" sz="4000" spc="-150" dirty="0">
                <a:solidFill>
                  <a:schemeClr val="tx2"/>
                </a:solidFill>
              </a:rPr>
              <a:t>fter </a:t>
            </a:r>
            <a:r>
              <a:rPr lang="en-US" sz="4000" b="1" spc="-150" dirty="0">
                <a:solidFill>
                  <a:schemeClr val="tx2"/>
                </a:solidFill>
              </a:rPr>
              <a:t>S</a:t>
            </a:r>
            <a:r>
              <a:rPr lang="en-US" sz="4000" spc="-150" dirty="0">
                <a:solidFill>
                  <a:schemeClr val="tx2"/>
                </a:solidFill>
              </a:rPr>
              <a:t>tress and </a:t>
            </a:r>
            <a:r>
              <a:rPr lang="en-US" sz="4000" b="1" spc="-150" dirty="0">
                <a:solidFill>
                  <a:schemeClr val="tx2"/>
                </a:solidFill>
              </a:rPr>
              <a:t>T</a:t>
            </a:r>
            <a:r>
              <a:rPr lang="en-US" sz="4000" spc="-150" dirty="0">
                <a:solidFill>
                  <a:schemeClr val="tx2"/>
                </a:solidFill>
              </a:rPr>
              <a:t>rauma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500" b="1" dirty="0"/>
              <a:t>Other </a:t>
            </a:r>
            <a:r>
              <a:rPr lang="en-US" sz="3500" b="1" dirty="0" err="1"/>
              <a:t>ReCAST</a:t>
            </a:r>
            <a:r>
              <a:rPr lang="en-US" sz="3500" b="1" dirty="0"/>
              <a:t> Communities: </a:t>
            </a:r>
          </a:p>
          <a:p>
            <a:pPr marL="0" indent="0">
              <a:buNone/>
            </a:pPr>
            <a:r>
              <a:rPr lang="en-US" sz="3500" dirty="0"/>
              <a:t>Oakland, Chicago, Baltimore, Flint, Minneapolis, St. Louis, Bexar County, Milwaukee, and </a:t>
            </a:r>
            <a:r>
              <a:rPr lang="en-US" sz="3500" b="1" dirty="0"/>
              <a:t>Baton Rouge</a:t>
            </a:r>
          </a:p>
          <a:p>
            <a:endParaRPr lang="en-US" sz="5400" dirty="0"/>
          </a:p>
        </p:txBody>
      </p:sp>
      <p:sp>
        <p:nvSpPr>
          <p:cNvPr id="6" name="Rectangle 5"/>
          <p:cNvSpPr/>
          <p:nvPr/>
        </p:nvSpPr>
        <p:spPr>
          <a:xfrm>
            <a:off x="5377654" y="564262"/>
            <a:ext cx="38023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spc="-150" dirty="0">
                <a:solidFill>
                  <a:schemeClr val="tx2"/>
                </a:solidFill>
              </a:rPr>
              <a:t> </a:t>
            </a:r>
            <a:endParaRPr lang="en-US" sz="6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24" y="5536033"/>
            <a:ext cx="3812700" cy="935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858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6383" y="1450300"/>
            <a:ext cx="10864252" cy="1072703"/>
          </a:xfrm>
        </p:spPr>
        <p:txBody>
          <a:bodyPr>
            <a:noAutofit/>
          </a:bodyPr>
          <a:lstStyle/>
          <a:p>
            <a:r>
              <a:rPr lang="en-US" sz="4800" b="1" spc="-150" dirty="0">
                <a:solidFill>
                  <a:schemeClr val="tx2"/>
                </a:solidFill>
              </a:rPr>
              <a:t>History &amp; Purpose of </a:t>
            </a:r>
            <a:r>
              <a:rPr lang="en-US" sz="4800" b="1" spc="-150" dirty="0" err="1">
                <a:solidFill>
                  <a:schemeClr val="tx2"/>
                </a:solidFill>
              </a:rPr>
              <a:t>ReCAST</a:t>
            </a:r>
            <a:r>
              <a:rPr lang="en-US" sz="4800" b="1" spc="-150" dirty="0">
                <a:solidFill>
                  <a:schemeClr val="tx2"/>
                </a:solidFill>
              </a:rPr>
              <a:t> grants</a:t>
            </a:r>
            <a:br>
              <a:rPr lang="en-US" sz="4800" b="1" spc="-150" dirty="0">
                <a:solidFill>
                  <a:schemeClr val="tx2"/>
                </a:solidFill>
              </a:rPr>
            </a:br>
            <a:br>
              <a:rPr lang="en-US" sz="4400" dirty="0">
                <a:latin typeface="+mn-lt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" name="Content Placeholder 4"/>
          <p:cNvPicPr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3" b="9124"/>
          <a:stretch/>
        </p:blipFill>
        <p:spPr bwMode="auto">
          <a:xfrm>
            <a:off x="10373193" y="4684751"/>
            <a:ext cx="1573967" cy="201211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Rectangle 2"/>
          <p:cNvSpPr/>
          <p:nvPr/>
        </p:nvSpPr>
        <p:spPr>
          <a:xfrm>
            <a:off x="646383" y="1182286"/>
            <a:ext cx="1076784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>
                <a:cs typeface="Times New Roman" panose="02020603050405020304" pitchFamily="18" charset="0"/>
              </a:rPr>
              <a:t>The grants promote </a:t>
            </a:r>
            <a:r>
              <a:rPr lang="en-US" sz="3600" b="1" dirty="0">
                <a:cs typeface="Times New Roman" panose="02020603050405020304" pitchFamily="18" charset="0"/>
              </a:rPr>
              <a:t>resilience</a:t>
            </a:r>
            <a:r>
              <a:rPr lang="en-US" sz="3600" dirty="0">
                <a:cs typeface="Times New Roman" panose="02020603050405020304" pitchFamily="18" charset="0"/>
              </a:rPr>
              <a:t> and </a:t>
            </a:r>
            <a:r>
              <a:rPr lang="en-US" sz="3600" b="1" dirty="0">
                <a:cs typeface="Times New Roman" panose="02020603050405020304" pitchFamily="18" charset="0"/>
              </a:rPr>
              <a:t>equity</a:t>
            </a:r>
            <a:r>
              <a:rPr lang="en-US" sz="3600" dirty="0">
                <a:cs typeface="Times New Roman" panose="02020603050405020304" pitchFamily="18" charset="0"/>
              </a:rPr>
              <a:t> through applying </a:t>
            </a:r>
            <a:r>
              <a:rPr lang="en-US" sz="3600" b="1" dirty="0">
                <a:cs typeface="Times New Roman" panose="02020603050405020304" pitchFamily="18" charset="0"/>
              </a:rPr>
              <a:t>evidence-based</a:t>
            </a:r>
            <a:r>
              <a:rPr lang="en-US" sz="3600" dirty="0">
                <a:cs typeface="Times New Roman" panose="02020603050405020304" pitchFamily="18" charset="0"/>
              </a:rPr>
              <a:t>, violence </a:t>
            </a:r>
            <a:r>
              <a:rPr lang="en-US" sz="3600" b="1" dirty="0">
                <a:cs typeface="Times New Roman" panose="02020603050405020304" pitchFamily="18" charset="0"/>
              </a:rPr>
              <a:t>prevention</a:t>
            </a:r>
            <a:r>
              <a:rPr lang="en-US" sz="3600" dirty="0">
                <a:cs typeface="Times New Roman" panose="02020603050405020304" pitchFamily="18" charset="0"/>
              </a:rPr>
              <a:t>, and community youth </a:t>
            </a:r>
            <a:r>
              <a:rPr lang="en-US" sz="3600" b="1" dirty="0">
                <a:cs typeface="Times New Roman" panose="02020603050405020304" pitchFamily="18" charset="0"/>
              </a:rPr>
              <a:t>engagement</a:t>
            </a:r>
            <a:r>
              <a:rPr lang="en-US" sz="3600" dirty="0">
                <a:cs typeface="Times New Roman" panose="02020603050405020304" pitchFamily="18" charset="0"/>
              </a:rPr>
              <a:t> programs. The grants will also help promote access to trauma-informed behavioral health services.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92888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243" y="302063"/>
            <a:ext cx="10515600" cy="1325563"/>
          </a:xfrm>
        </p:spPr>
        <p:txBody>
          <a:bodyPr>
            <a:normAutofit/>
          </a:bodyPr>
          <a:lstStyle/>
          <a:p>
            <a:r>
              <a:rPr lang="en-US" b="1" spc="-150" dirty="0">
                <a:solidFill>
                  <a:schemeClr val="tx2"/>
                </a:solidFill>
              </a:rPr>
              <a:t>Why Dallas County?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62607" y="1292772"/>
            <a:ext cx="11004332" cy="4345097"/>
          </a:xfrm>
        </p:spPr>
        <p:txBody>
          <a:bodyPr>
            <a:normAutofit/>
          </a:bodyPr>
          <a:lstStyle/>
          <a:p>
            <a:r>
              <a:rPr lang="en-US" sz="3600" dirty="0"/>
              <a:t>Multiple qualifying events in  the last few years</a:t>
            </a:r>
          </a:p>
          <a:p>
            <a:pPr lvl="1"/>
            <a:r>
              <a:rPr lang="en-US" dirty="0"/>
              <a:t>July 7, 2016 (Downtown vigil/rally against police brutality led to attack on police officers)</a:t>
            </a:r>
          </a:p>
          <a:p>
            <a:pPr lvl="1"/>
            <a:r>
              <a:rPr lang="en-US" dirty="0"/>
              <a:t>Death of Jordan Edwards by Balch Springs PD</a:t>
            </a:r>
          </a:p>
          <a:p>
            <a:pPr lvl="1"/>
            <a:r>
              <a:rPr lang="en-US" dirty="0"/>
              <a:t>Attack on Dallas-Fire Rescue Paramedic</a:t>
            </a:r>
          </a:p>
          <a:p>
            <a:pPr lvl="1"/>
            <a:r>
              <a:rPr lang="en-US" dirty="0"/>
              <a:t>Community College Shooting</a:t>
            </a:r>
          </a:p>
          <a:p>
            <a:pPr lvl="1"/>
            <a:endParaRPr lang="en-US" dirty="0"/>
          </a:p>
          <a:p>
            <a:r>
              <a:rPr lang="en-US" sz="3200" dirty="0"/>
              <a:t>These events impacted our communities, students, first responders, health systems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184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3" b="9124"/>
          <a:stretch/>
        </p:blipFill>
        <p:spPr bwMode="auto">
          <a:xfrm>
            <a:off x="10373193" y="4684751"/>
            <a:ext cx="1573967" cy="201211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422941" y="934791"/>
            <a:ext cx="107372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spc="-150" dirty="0">
                <a:solidFill>
                  <a:schemeClr val="tx2"/>
                </a:solidFill>
                <a:latin typeface="+mj-lt"/>
              </a:rPr>
              <a:t>What is the Dallas County </a:t>
            </a:r>
            <a:r>
              <a:rPr lang="en-US" sz="4400" b="1" spc="-150" dirty="0" err="1">
                <a:solidFill>
                  <a:schemeClr val="tx2"/>
                </a:solidFill>
                <a:latin typeface="+mj-lt"/>
              </a:rPr>
              <a:t>ReCAST</a:t>
            </a:r>
            <a:r>
              <a:rPr lang="en-US" sz="4400" b="1" spc="-150" dirty="0">
                <a:solidFill>
                  <a:schemeClr val="tx2"/>
                </a:solidFill>
                <a:latin typeface="+mj-lt"/>
              </a:rPr>
              <a:t> Project?</a:t>
            </a:r>
            <a:endParaRPr lang="en-US" sz="44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372" y="1813035"/>
            <a:ext cx="115687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cs typeface="Times New Roman" panose="02020603050405020304" pitchFamily="18" charset="0"/>
              </a:rPr>
              <a:t>Dallas County </a:t>
            </a:r>
            <a:r>
              <a:rPr lang="en-US" sz="3200" b="1" dirty="0" err="1">
                <a:cs typeface="Times New Roman" panose="02020603050405020304" pitchFamily="18" charset="0"/>
              </a:rPr>
              <a:t>ReJuvenATE</a:t>
            </a:r>
            <a:endParaRPr lang="en-US" sz="3200" b="1" dirty="0"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cs typeface="Times New Roman" panose="02020603050405020304" pitchFamily="18" charset="0"/>
              </a:rPr>
              <a:t>Revitalize Juveniles through Acknowledgement, Training, and Empowerment</a:t>
            </a: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cs typeface="Times New Roman" panose="02020603050405020304" pitchFamily="18" charset="0"/>
              </a:rPr>
              <a:t>Two year project in partnership with local communities</a:t>
            </a:r>
          </a:p>
        </p:txBody>
      </p:sp>
    </p:spTree>
    <p:extLst>
      <p:ext uri="{BB962C8B-B14F-4D97-AF65-F5344CB8AC3E}">
        <p14:creationId xmlns:p14="http://schemas.microsoft.com/office/powerpoint/2010/main" val="915622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916" y="211820"/>
            <a:ext cx="10752083" cy="87600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The Dallas County Model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0898" y="1371599"/>
            <a:ext cx="4619295" cy="4950373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ts val="3000"/>
              </a:lnSpc>
              <a:spcBef>
                <a:spcPts val="0"/>
              </a:spcBef>
            </a:pPr>
            <a:r>
              <a:rPr lang="en-US" sz="2800" b="1" dirty="0">
                <a:solidFill>
                  <a:schemeClr val="tx2"/>
                </a:solidFill>
              </a:rPr>
              <a:t>Training based outreach</a:t>
            </a:r>
          </a:p>
          <a:p>
            <a:pPr>
              <a:lnSpc>
                <a:spcPts val="3000"/>
              </a:lnSpc>
              <a:spcBef>
                <a:spcPts val="0"/>
              </a:spcBef>
            </a:pPr>
            <a:endParaRPr lang="en-US" sz="2800" b="1" dirty="0">
              <a:solidFill>
                <a:schemeClr val="tx2"/>
              </a:solidFill>
            </a:endParaRPr>
          </a:p>
          <a:p>
            <a:pPr>
              <a:lnSpc>
                <a:spcPts val="3000"/>
              </a:lnSpc>
              <a:spcBef>
                <a:spcPts val="0"/>
              </a:spcBef>
            </a:pPr>
            <a:r>
              <a:rPr lang="en-US" sz="2800" b="1" dirty="0">
                <a:solidFill>
                  <a:schemeClr val="tx2"/>
                </a:solidFill>
              </a:rPr>
              <a:t>Individuals that come in contact with youth and their families before, during, and after trauma</a:t>
            </a:r>
          </a:p>
          <a:p>
            <a:pPr>
              <a:lnSpc>
                <a:spcPts val="3000"/>
              </a:lnSpc>
              <a:spcBef>
                <a:spcPts val="0"/>
              </a:spcBef>
            </a:pPr>
            <a:endParaRPr lang="en-US" sz="2800" b="1" dirty="0">
              <a:solidFill>
                <a:schemeClr val="tx2"/>
              </a:solidFill>
            </a:endParaRPr>
          </a:p>
          <a:p>
            <a:pPr>
              <a:lnSpc>
                <a:spcPts val="3000"/>
              </a:lnSpc>
              <a:spcBef>
                <a:spcPts val="0"/>
              </a:spcBef>
            </a:pPr>
            <a:r>
              <a:rPr lang="en-US" sz="2800" b="1" dirty="0">
                <a:solidFill>
                  <a:schemeClr val="tx2"/>
                </a:solidFill>
              </a:rPr>
              <a:t>First responders, health professionals, educators and community based organizations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6841" y="1324303"/>
            <a:ext cx="5360276" cy="5202621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Area of Impact:</a:t>
            </a:r>
          </a:p>
          <a:p>
            <a:pPr algn="ctr"/>
            <a:r>
              <a:rPr lang="en-US" sz="4000" b="1" dirty="0">
                <a:solidFill>
                  <a:schemeClr val="tx2"/>
                </a:solidFill>
              </a:rPr>
              <a:t>75224, 75232, 75237 </a:t>
            </a:r>
          </a:p>
          <a:p>
            <a:pPr algn="ctr"/>
            <a:endParaRPr lang="en-US" sz="1800" b="1" dirty="0"/>
          </a:p>
          <a:p>
            <a:pPr algn="ctr"/>
            <a:r>
              <a:rPr lang="en-US" sz="3200" b="1" dirty="0"/>
              <a:t>Characteristics:</a:t>
            </a:r>
          </a:p>
          <a:p>
            <a:pPr algn="ctr">
              <a:lnSpc>
                <a:spcPts val="2700"/>
              </a:lnSpc>
              <a:spcBef>
                <a:spcPts val="0"/>
              </a:spcBef>
            </a:pPr>
            <a:r>
              <a:rPr lang="en-US" sz="2400" dirty="0"/>
              <a:t>Majority-Minority zip codes</a:t>
            </a:r>
          </a:p>
          <a:p>
            <a:pPr algn="ctr">
              <a:lnSpc>
                <a:spcPts val="2700"/>
              </a:lnSpc>
              <a:spcBef>
                <a:spcPts val="0"/>
              </a:spcBef>
            </a:pPr>
            <a:r>
              <a:rPr lang="en-US" sz="2400" dirty="0"/>
              <a:t>30% of households below the FPL</a:t>
            </a:r>
          </a:p>
          <a:p>
            <a:pPr algn="ctr">
              <a:lnSpc>
                <a:spcPts val="2700"/>
              </a:lnSpc>
              <a:spcBef>
                <a:spcPts val="0"/>
              </a:spcBef>
            </a:pPr>
            <a:r>
              <a:rPr lang="en-US" sz="2400" dirty="0"/>
              <a:t>High number of single parent households</a:t>
            </a:r>
            <a:endParaRPr lang="en-US" sz="3200" dirty="0"/>
          </a:p>
          <a:p>
            <a:pPr algn="ctr">
              <a:lnSpc>
                <a:spcPts val="2700"/>
              </a:lnSpc>
              <a:spcBef>
                <a:spcPts val="0"/>
              </a:spcBef>
            </a:pPr>
            <a:r>
              <a:rPr lang="en-US" sz="2400" dirty="0"/>
              <a:t>Low health insurance rates</a:t>
            </a:r>
          </a:p>
          <a:p>
            <a:pPr algn="ctr">
              <a:lnSpc>
                <a:spcPts val="2700"/>
              </a:lnSpc>
              <a:spcBef>
                <a:spcPts val="0"/>
              </a:spcBef>
            </a:pPr>
            <a:r>
              <a:rPr lang="en-US" sz="2400" dirty="0"/>
              <a:t>Low education levels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7278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157655"/>
            <a:ext cx="9738875" cy="1135117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tx2"/>
                </a:solidFill>
              </a:rPr>
              <a:t>Community Partnerships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3793" y="1702675"/>
            <a:ext cx="6589985" cy="4571206"/>
          </a:xfrm>
        </p:spPr>
        <p:txBody>
          <a:bodyPr>
            <a:normAutofit/>
          </a:bodyPr>
          <a:lstStyle/>
          <a:p>
            <a:r>
              <a:rPr lang="en-US" sz="2800" b="1" spc="-150" dirty="0">
                <a:solidFill>
                  <a:schemeClr val="tx2"/>
                </a:solidFill>
              </a:rPr>
              <a:t>Help us magnify the reach of the project throughout Dallas County</a:t>
            </a:r>
          </a:p>
          <a:p>
            <a:r>
              <a:rPr lang="en-US" sz="2800" b="1" spc="-150" dirty="0">
                <a:solidFill>
                  <a:schemeClr val="tx2"/>
                </a:solidFill>
              </a:rPr>
              <a:t>Attend trainings, be active participants</a:t>
            </a:r>
          </a:p>
          <a:p>
            <a:r>
              <a:rPr lang="en-US" sz="2800" b="1" spc="-150" dirty="0">
                <a:solidFill>
                  <a:schemeClr val="tx2"/>
                </a:solidFill>
              </a:rPr>
              <a:t>Assist with feedback for the Community Needs Assessment</a:t>
            </a:r>
          </a:p>
          <a:p>
            <a:r>
              <a:rPr lang="en-US" sz="2800" b="1" spc="-150" dirty="0">
                <a:solidFill>
                  <a:schemeClr val="tx2"/>
                </a:solidFill>
              </a:rPr>
              <a:t>Make your organizational resources available to the project</a:t>
            </a:r>
          </a:p>
          <a:p>
            <a:r>
              <a:rPr lang="en-US" sz="2800" b="1" spc="-150" dirty="0">
                <a:solidFill>
                  <a:schemeClr val="tx2"/>
                </a:solidFill>
              </a:rPr>
              <a:t>Provide feedback to project staff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594014"/>
              </p:ext>
            </p:extLst>
          </p:nvPr>
        </p:nvGraphicFramePr>
        <p:xfrm>
          <a:off x="420651" y="1668279"/>
          <a:ext cx="4435128" cy="43226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35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880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6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64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64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64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64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064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06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5669" y="1702675"/>
            <a:ext cx="4572000" cy="3693319"/>
          </a:xfrm>
          <a:prstGeom prst="rect">
            <a:avLst/>
          </a:prstGeom>
          <a:solidFill>
            <a:schemeClr val="accent1">
              <a:tint val="2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sz="2400" b="1" dirty="0"/>
              <a:t>Community Based Organizations</a:t>
            </a:r>
            <a:endParaRPr lang="en-US" sz="2400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sz="2400" b="1" dirty="0"/>
              <a:t>Education Institutions</a:t>
            </a:r>
            <a:endParaRPr lang="en-US" sz="2400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sz="2400" b="1" dirty="0"/>
              <a:t>Government</a:t>
            </a:r>
            <a:endParaRPr lang="en-US" sz="2400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sz="2400" b="1" dirty="0"/>
              <a:t>Healthcare Organizations</a:t>
            </a:r>
            <a:endParaRPr lang="en-US" sz="2400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sz="2400" b="1" dirty="0"/>
              <a:t>Law Enforcement</a:t>
            </a:r>
            <a:endParaRPr lang="en-US" sz="2400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sz="2400" b="1" dirty="0"/>
              <a:t>Philanthropic Organizations</a:t>
            </a:r>
            <a:endParaRPr lang="en-US" sz="2400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sz="2400" b="1" dirty="0"/>
              <a:t>Religious Groups</a:t>
            </a:r>
            <a:endParaRPr lang="en-US" sz="2400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sz="2400" b="1" dirty="0"/>
              <a:t>Youth Organizations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294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Developing a Community Strategic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3377"/>
            <a:ext cx="9594273" cy="4351338"/>
          </a:xfrm>
        </p:spPr>
        <p:txBody>
          <a:bodyPr/>
          <a:lstStyle/>
          <a:p>
            <a:r>
              <a:rPr lang="en-US" dirty="0"/>
              <a:t>Based on the community needs assessment</a:t>
            </a:r>
          </a:p>
          <a:p>
            <a:r>
              <a:rPr lang="en-US" dirty="0"/>
              <a:t>Collaborative effort with project leadership, project partners and impacted communities. </a:t>
            </a:r>
          </a:p>
          <a:p>
            <a:r>
              <a:rPr lang="en-US" dirty="0"/>
              <a:t>Building a better community through effective communication, collaboration, accountability and transparency.</a:t>
            </a:r>
          </a:p>
          <a:p>
            <a:r>
              <a:rPr lang="en-US" dirty="0"/>
              <a:t>Planning and implementing culturally and linguistically appropriate trainings to develop sustainable community resources.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084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84834"/>
            <a:ext cx="11083159" cy="393110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Join the Coalition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Designate a staff member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Keep the </a:t>
            </a:r>
            <a:r>
              <a:rPr lang="en-US" sz="2800" b="1" dirty="0" err="1"/>
              <a:t>ReJuvenATE</a:t>
            </a:r>
            <a:r>
              <a:rPr lang="en-US" sz="2800" dirty="0"/>
              <a:t> team up to date with what your organization is doing.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Look for follow up emails regarding the Community Needs Assessment, Strategic Plan and Community Training Opportunities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Participate in pre and post evaluation</a:t>
            </a:r>
          </a:p>
        </p:txBody>
      </p:sp>
      <p:pic>
        <p:nvPicPr>
          <p:cNvPr id="7" name="Content Placeholder 4"/>
          <p:cNvPicPr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3" b="9124"/>
          <a:stretch/>
        </p:blipFill>
        <p:spPr bwMode="auto">
          <a:xfrm>
            <a:off x="10373193" y="4684751"/>
            <a:ext cx="1573967" cy="201211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Rectangle 1"/>
          <p:cNvSpPr/>
          <p:nvPr/>
        </p:nvSpPr>
        <p:spPr>
          <a:xfrm>
            <a:off x="864362" y="453837"/>
            <a:ext cx="382668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chemeClr val="tx2"/>
                </a:solidFill>
                <a:latin typeface="+mj-lt"/>
              </a:rPr>
              <a:t>Next Steps…</a:t>
            </a:r>
          </a:p>
        </p:txBody>
      </p:sp>
    </p:spTree>
    <p:extLst>
      <p:ext uri="{BB962C8B-B14F-4D97-AF65-F5344CB8AC3E}">
        <p14:creationId xmlns:p14="http://schemas.microsoft.com/office/powerpoint/2010/main" val="1386962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Juvenate">
      <a:dk1>
        <a:sysClr val="windowText" lastClr="000000"/>
      </a:dk1>
      <a:lt1>
        <a:sysClr val="window" lastClr="FFFFFF"/>
      </a:lt1>
      <a:dk2>
        <a:srgbClr val="669900"/>
      </a:dk2>
      <a:lt2>
        <a:srgbClr val="E7E6E6"/>
      </a:lt2>
      <a:accent1>
        <a:srgbClr val="000000"/>
      </a:accent1>
      <a:accent2>
        <a:srgbClr val="669900"/>
      </a:accent2>
      <a:accent3>
        <a:srgbClr val="A5A5A5"/>
      </a:accent3>
      <a:accent4>
        <a:srgbClr val="FFFFFF"/>
      </a:accent4>
      <a:accent5>
        <a:srgbClr val="000000"/>
      </a:accent5>
      <a:accent6>
        <a:srgbClr val="70AD47"/>
      </a:accent6>
      <a:hlink>
        <a:srgbClr val="AEABAB"/>
      </a:hlink>
      <a:folHlink>
        <a:srgbClr val="000000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</TotalTime>
  <Words>386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Book Antiqua</vt:lpstr>
      <vt:lpstr>Century Gothic</vt:lpstr>
      <vt:lpstr>Times New Roman</vt:lpstr>
      <vt:lpstr>Wingdings</vt:lpstr>
      <vt:lpstr>Office Theme</vt:lpstr>
      <vt:lpstr>Welcome  to  Dallas County ReCAST </vt:lpstr>
      <vt:lpstr>PowerPoint Presentation</vt:lpstr>
      <vt:lpstr>History &amp; Purpose of ReCAST grants   </vt:lpstr>
      <vt:lpstr>Why Dallas County?</vt:lpstr>
      <vt:lpstr>PowerPoint Presentation</vt:lpstr>
      <vt:lpstr>The Dallas County Model </vt:lpstr>
      <vt:lpstr>Community Partnerships</vt:lpstr>
      <vt:lpstr>Developing a Community Strategic Plan</vt:lpstr>
      <vt:lpstr>PowerPoint Presentation</vt:lpstr>
    </vt:vector>
  </TitlesOfParts>
  <Company>Dallas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Dallas County ReJuvenATE</dc:title>
  <dc:creator>Ruby Blum</dc:creator>
  <cp:lastModifiedBy>Sushma Sharma</cp:lastModifiedBy>
  <cp:revision>25</cp:revision>
  <cp:lastPrinted>2018-06-05T14:46:20Z</cp:lastPrinted>
  <dcterms:created xsi:type="dcterms:W3CDTF">2017-10-23T15:03:07Z</dcterms:created>
  <dcterms:modified xsi:type="dcterms:W3CDTF">2018-06-05T14:53:34Z</dcterms:modified>
</cp:coreProperties>
</file>